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61" r:id="rId4"/>
    <p:sldId id="264" r:id="rId5"/>
    <p:sldId id="263" r:id="rId6"/>
    <p:sldId id="258" r:id="rId7"/>
    <p:sldId id="274" r:id="rId8"/>
    <p:sldId id="275" r:id="rId9"/>
    <p:sldId id="271" r:id="rId10"/>
    <p:sldId id="272" r:id="rId11"/>
    <p:sldId id="270" r:id="rId12"/>
    <p:sldId id="266" r:id="rId13"/>
    <p:sldId id="269" r:id="rId14"/>
    <p:sldId id="265" r:id="rId15"/>
    <p:sldId id="267" r:id="rId16"/>
    <p:sldId id="268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orence Mounier" initials="FM" lastIdx="1" clrIdx="0">
    <p:extLst>
      <p:ext uri="{19B8F6BF-5375-455C-9EA6-DF929625EA0E}">
        <p15:presenceInfo xmlns:p15="http://schemas.microsoft.com/office/powerpoint/2012/main" userId="S-1-5-21-3569255166-3711921035-3486062074-44774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094"/>
    <a:srgbClr val="F8766D"/>
    <a:srgbClr val="A3A500"/>
    <a:srgbClr val="00BF7D"/>
    <a:srgbClr val="00B0F6"/>
    <a:srgbClr val="E76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0" autoAdjust="0"/>
    <p:restoredTop sz="94660"/>
  </p:normalViewPr>
  <p:slideViewPr>
    <p:cSldViewPr snapToGrid="0">
      <p:cViewPr varScale="1">
        <p:scale>
          <a:sx n="79" d="100"/>
          <a:sy n="79" d="100"/>
        </p:scale>
        <p:origin x="8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13C1B9-F673-4CC4-82D2-BD24389BB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BB4B79-62C0-420A-9AEB-DB38C68B3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38C5A2-1EFB-4A28-8E99-BC92154D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F3A862-51C6-4021-9958-5423B605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E27B7-6119-45E1-A382-C72C19D79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905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DC0A5-6B54-4578-A197-417F3982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7AF9DF-9EAC-47E4-AD6E-4275A8EE3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EF31B8-4E49-4D3E-874E-B1C4AB8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1F3E86-70D3-4D1B-8AC5-626155DC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5525AF-7808-43BC-AB5D-F0EDA738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094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2EB1B95-F995-45AE-B5A7-22D94045D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769E6C-792E-406D-8C54-A0F4D1C54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D429FD-813D-4EB6-B5D5-090162C9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7C5AAA-188B-4F42-A605-C571ED19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BFF406-90F0-4868-B397-DBBE513B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39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59087-5B1E-4106-BDEF-13795115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1CB6A9-D0F1-46FA-BFAF-C29C182F9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B7664B-4294-44B7-809F-BDC5B3F4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34E8BA-CB87-4E5D-9081-0F58642F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136C10-86F2-4803-823B-77BE461A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1634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443150-2975-4879-BC26-0E7738D0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C421C1-E4E1-453F-ABAD-9E9029508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3E6C6B-4AA1-4F84-B27F-C9E02EBD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AA474E-3999-4579-ABE8-72B22C64A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F7285E-38D3-441A-98CB-6531714E9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007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E3766C-8E2D-4247-8917-E7DBD9F1F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912F32-D4E5-4435-9E80-A6E079B79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383805-92B2-4681-BE0C-AE89E41FA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FC9BB4-45AC-4C04-84D3-E3B10619A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C7CDB0-7DC3-480C-A9E1-AEA7275DB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C61B4B-432E-49E7-B7D2-3EFA1D1B2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13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506D7-3231-4BA4-AEF6-36219391A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17E989-A114-4A59-AB22-53911AD67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955E24-54F3-448D-A195-0BAA88913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D47100-981A-4088-80DD-B43BB41B1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017C77-7439-4C57-BD0A-CB5A1C50C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860B8BE-1086-4D99-935A-7BB5ED61D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AFB454-BF7A-4C62-8CFD-DDC6BAEC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077704-5CB8-4748-88B8-4132A8C3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3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BC547-E1C4-4716-93C3-577F49F35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F01B37-D0AE-4216-A2BB-4711BB65D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0095DA6-019E-4974-A6C9-298FCD9A2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9851043-497E-43D3-AB51-083DD0892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0098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8FA32-BDDC-40BC-93F3-9D61AE487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4C8A413-6930-4A4A-99E8-BA44AE53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AD52CF-1F41-405E-B71F-D8DC724E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68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15405A-B8A9-438B-AB83-E602092C2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694463-735F-41E9-AC4E-829BB1BBF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8DE762-8B62-4CCC-AE1F-502D77B86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E51C5DE-493D-4612-834F-E16694274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1A7F44-40AA-4AFE-87AF-B1D8568B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914187-E704-42D3-84B0-31EF47AE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21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F43E74-0173-4E96-B6BE-078596C6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AF3A469-A671-4EDF-A738-6802AD7CC0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FBA3D6-213F-48C8-80B5-02B2CDE6A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3371AC9-A943-4B38-AA2A-22AFC3E5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0C4466-2417-4673-86EC-70C07BD7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3C6958-405C-492B-A65B-749E324C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649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3450E8-A547-4F60-8E8B-085E63EBD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118393-1C8B-4415-BD83-3DAC22FED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24E007-0D30-43B9-8F37-8FD12BD50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B8A6C9-3163-4B4E-ACF2-044497109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589D12-B7F6-4DB1-AC6D-50DF33894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74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s://ofb.gouv.fr/comprendre-les-milieux-estuariens-pour-mieux-les-preserv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CC37AA-F697-42CA-A26D-C4D227DAB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54487"/>
          </a:xfrm>
        </p:spPr>
        <p:txBody>
          <a:bodyPr>
            <a:normAutofit fontScale="90000"/>
          </a:bodyPr>
          <a:lstStyle/>
          <a:p>
            <a:r>
              <a:rPr lang="fr-FR" dirty="0"/>
              <a:t>POMET (DCE): </a:t>
            </a:r>
            <a:r>
              <a:rPr lang="fr-FR" dirty="0" err="1"/>
              <a:t>fish</a:t>
            </a:r>
            <a:r>
              <a:rPr lang="fr-FR" dirty="0"/>
              <a:t> &amp; </a:t>
            </a:r>
            <a:r>
              <a:rPr lang="fr-FR" dirty="0" err="1"/>
              <a:t>demerso-pellagic</a:t>
            </a:r>
            <a:r>
              <a:rPr lang="fr-FR" dirty="0"/>
              <a:t> </a:t>
            </a:r>
            <a:r>
              <a:rPr lang="fr-FR" dirty="0" err="1"/>
              <a:t>preys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vs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REBENT: </a:t>
            </a:r>
            <a:r>
              <a:rPr lang="fr-FR" dirty="0" err="1"/>
              <a:t>benthic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850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40A3DC-811E-4909-9B08-2CB729B72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561C53-75B2-47CE-A484-3E3271541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675" y="595313"/>
            <a:ext cx="6454699" cy="316257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EF2CE9F-3340-42D1-A76A-CFB869E9C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571" y="4069505"/>
            <a:ext cx="6271803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86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14D0BB-A42B-4A3E-950B-C8AF2B6A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fr-FR" dirty="0"/>
              <a:t>Seine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EDD6240-FE3C-4EAC-BCA0-A23B53E3F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09" y="1123950"/>
            <a:ext cx="7094835" cy="317019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383F24A-E368-48B7-957B-C52F58D3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509" y="4360446"/>
            <a:ext cx="6134632" cy="22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81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74145-D508-4EFE-97E2-83557D4A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Macrobenthic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4999EAB-37A4-4E85-AB3D-DC3F52C9069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9402" y="1582737"/>
            <a:ext cx="5324476" cy="36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0020B65-05C7-425E-9472-9B2BFD8D1E0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3" y="1644470"/>
            <a:ext cx="4966653" cy="278129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D6D35CA-44F1-4574-9668-765AB5FBAD27}"/>
              </a:ext>
            </a:extLst>
          </p:cNvPr>
          <p:cNvSpPr txBox="1"/>
          <p:nvPr/>
        </p:nvSpPr>
        <p:spPr>
          <a:xfrm>
            <a:off x="6568123" y="4647406"/>
            <a:ext cx="4966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Mêmes tendances globales d’évolution entre inter- et </a:t>
            </a:r>
            <a:r>
              <a:rPr lang="fr-FR" dirty="0" err="1"/>
              <a:t>sub</a:t>
            </a:r>
            <a:r>
              <a:rPr lang="fr-FR" dirty="0"/>
              <a:t>-tidal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moins fortement affecté en Seine entre 2012 et 2017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plus fortement affecté en Gironde entre 2008 et 2017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B43FCFE-2E7B-474C-9805-1500B3BFC4E7}"/>
              </a:ext>
            </a:extLst>
          </p:cNvPr>
          <p:cNvSpPr txBox="1"/>
          <p:nvPr/>
        </p:nvSpPr>
        <p:spPr>
          <a:xfrm>
            <a:off x="472123" y="52925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quasi nulles en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Tendance à l’augmentation en Gironde et Seine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beaucoup plus fortes en Loire</a:t>
            </a:r>
          </a:p>
        </p:txBody>
      </p:sp>
    </p:spTree>
    <p:extLst>
      <p:ext uri="{BB962C8B-B14F-4D97-AF65-F5344CB8AC3E}">
        <p14:creationId xmlns:p14="http://schemas.microsoft.com/office/powerpoint/2010/main" val="207628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45D157-82E7-4D52-BDD2-D1894818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Shrimp</a:t>
            </a:r>
            <a:r>
              <a:rPr lang="fr-FR" dirty="0"/>
              <a:t> </a:t>
            </a:r>
            <a:r>
              <a:rPr lang="fr-FR" dirty="0" err="1"/>
              <a:t>biomass</a:t>
            </a:r>
            <a:r>
              <a:rPr lang="fr-FR" dirty="0"/>
              <a:t> (DCE POMET)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C200CE2-EC6C-44EB-B072-2C87DE84D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62" y="2036764"/>
            <a:ext cx="8329613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23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Fish abondance / Densité d’automne, toutes masses d’eau confondues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174B544-C758-40AC-985E-BE1C51CA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019300"/>
            <a:ext cx="9001125" cy="43053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B88258D-C26B-46AF-BFFE-96730AC56415}"/>
              </a:ext>
            </a:extLst>
          </p:cNvPr>
          <p:cNvSpPr txBox="1"/>
          <p:nvPr/>
        </p:nvSpPr>
        <p:spPr>
          <a:xfrm>
            <a:off x="8572500" y="4848910"/>
            <a:ext cx="34766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G0 &gt;&gt; G1 en Loire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Loire &gt; Gironde ≈ Seine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C4BDA77-6EB9-41DD-92CD-A4A744F08F63}"/>
              </a:ext>
            </a:extLst>
          </p:cNvPr>
          <p:cNvSpPr txBox="1"/>
          <p:nvPr/>
        </p:nvSpPr>
        <p:spPr>
          <a:xfrm>
            <a:off x="8420100" y="2069469"/>
            <a:ext cx="34766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bars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Très faible en Gironde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 à l’augmentation en Loire et Seine</a:t>
            </a:r>
          </a:p>
        </p:txBody>
      </p:sp>
    </p:spTree>
    <p:extLst>
      <p:ext uri="{BB962C8B-B14F-4D97-AF65-F5344CB8AC3E}">
        <p14:creationId xmlns:p14="http://schemas.microsoft.com/office/powerpoint/2010/main" val="1993167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331"/>
          </a:xfrm>
        </p:spPr>
        <p:txBody>
          <a:bodyPr>
            <a:normAutofit fontScale="90000"/>
          </a:bodyPr>
          <a:lstStyle/>
          <a:p>
            <a:r>
              <a:rPr lang="fr-FR"/>
              <a:t>Sole abondance vs benthos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EB3FB00-7836-48FC-A296-8E9BC3FD9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67"/>
          <a:stretch/>
        </p:blipFill>
        <p:spPr>
          <a:xfrm>
            <a:off x="557212" y="4162424"/>
            <a:ext cx="8120063" cy="225742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3F5371-8CB2-44E6-A718-932A7F27AF5A}"/>
              </a:ext>
            </a:extLst>
          </p:cNvPr>
          <p:cNvSpPr txBox="1"/>
          <p:nvPr/>
        </p:nvSpPr>
        <p:spPr>
          <a:xfrm>
            <a:off x="8162925" y="5450354"/>
            <a:ext cx="180940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Local polynomial</a:t>
            </a:r>
          </a:p>
          <a:p>
            <a:r>
              <a:rPr lang="fr-FR" dirty="0" err="1"/>
              <a:t>Regression</a:t>
            </a:r>
            <a:r>
              <a:rPr lang="fr-FR" dirty="0"/>
              <a:t> </a:t>
            </a:r>
            <a:r>
              <a:rPr lang="fr-FR" dirty="0" err="1"/>
              <a:t>fitting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75B6C4-6679-420F-BA72-5B8990C2B3F1}"/>
              </a:ext>
            </a:extLst>
          </p:cNvPr>
          <p:cNvSpPr/>
          <p:nvPr/>
        </p:nvSpPr>
        <p:spPr>
          <a:xfrm>
            <a:off x="752475" y="4162425"/>
            <a:ext cx="6877050" cy="225742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B901BCF-EFEB-450A-95AB-5B0CA083104F}"/>
              </a:ext>
            </a:extLst>
          </p:cNvPr>
          <p:cNvSpPr txBox="1"/>
          <p:nvPr/>
        </p:nvSpPr>
        <p:spPr>
          <a:xfrm>
            <a:off x="8677275" y="2134104"/>
            <a:ext cx="3267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Peu d’impact de l’état du benthos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Tendances benthos Gironde opposée aux tendances soles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abondances de proies intertidales supérieures en Loire pourraient expliquer les plus fortes abondances de soles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09097C-B530-43D5-A450-564C108FF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1633"/>
          <a:stretch/>
        </p:blipFill>
        <p:spPr>
          <a:xfrm>
            <a:off x="557212" y="3802199"/>
            <a:ext cx="8120063" cy="360224"/>
          </a:xfrm>
          <a:prstGeom prst="rect">
            <a:avLst/>
          </a:prstGeom>
        </p:spPr>
      </p:pic>
      <p:pic>
        <p:nvPicPr>
          <p:cNvPr id="12" name="Espace réservé du contenu 3">
            <a:extLst>
              <a:ext uri="{FF2B5EF4-FFF2-40B4-BE49-F238E27FC236}">
                <a16:creationId xmlns:a16="http://schemas.microsoft.com/office/drawing/2014/main" id="{A10EB91D-E26B-427C-A891-6AC24E31D93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2475" y="1124058"/>
            <a:ext cx="3933825" cy="270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D876B25E-EDDF-41EA-A2A4-8969393A10DE}"/>
              </a:ext>
            </a:extLst>
          </p:cNvPr>
          <p:cNvSpPr txBox="1"/>
          <p:nvPr/>
        </p:nvSpPr>
        <p:spPr>
          <a:xfrm>
            <a:off x="6790980" y="423232"/>
            <a:ext cx="532447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1800" dirty="0"/>
              <a:t> Automne/hiver : </a:t>
            </a:r>
            <a:r>
              <a:rPr lang="fr-FR" sz="1800" dirty="0">
                <a:solidFill>
                  <a:schemeClr val="accent6"/>
                </a:solidFill>
              </a:rPr>
              <a:t>polychètes +++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6"/>
                </a:solidFill>
              </a:rPr>
              <a:t>isopodes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2D3EE08D-3A4A-4126-A627-100E1D8181F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3" y="1218598"/>
            <a:ext cx="4295775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0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7BD328-EB4F-4D95-8DDA-7F0BF508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vs </a:t>
            </a:r>
            <a:r>
              <a:rPr lang="fr-FR" dirty="0" err="1"/>
              <a:t>shrimps</a:t>
            </a:r>
            <a:r>
              <a:rPr lang="fr-FR" dirty="0"/>
              <a:t> </a:t>
            </a:r>
            <a:r>
              <a:rPr lang="fr-FR" dirty="0" err="1"/>
              <a:t>biomass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042E5E-B42D-4184-B5CB-4F6721838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3424237"/>
            <a:ext cx="9377363" cy="34337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D09CFD6-DBDC-4725-BE1B-18EA66D69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" b="42958"/>
          <a:stretch/>
        </p:blipFill>
        <p:spPr>
          <a:xfrm>
            <a:off x="452437" y="1392374"/>
            <a:ext cx="8120063" cy="19699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F5C93D6-F3F8-4027-A57F-05CC931A3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656" r="14546" b="1037"/>
          <a:stretch/>
        </p:blipFill>
        <p:spPr>
          <a:xfrm>
            <a:off x="528637" y="3033712"/>
            <a:ext cx="6938963" cy="39052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6931B6B-281D-42E6-AAEC-DE2432A19845}"/>
              </a:ext>
            </a:extLst>
          </p:cNvPr>
          <p:cNvSpPr txBox="1"/>
          <p:nvPr/>
        </p:nvSpPr>
        <p:spPr>
          <a:xfrm>
            <a:off x="8642555" y="1752600"/>
            <a:ext cx="332330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 err="1"/>
              <a:t>Seabass</a:t>
            </a:r>
            <a:r>
              <a:rPr lang="fr-FR" sz="1800" dirty="0"/>
              <a:t> G0 (&lt; 16 cm):</a:t>
            </a:r>
          </a:p>
          <a:p>
            <a:r>
              <a:rPr lang="fr-FR" sz="1800" dirty="0"/>
              <a:t>Automne: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  <a:r>
              <a:rPr lang="fr-FR" sz="1800" dirty="0"/>
              <a:t> &gt; </a:t>
            </a:r>
            <a:r>
              <a:rPr lang="fr-FR" sz="1800" dirty="0">
                <a:solidFill>
                  <a:schemeClr val="accent6"/>
                </a:solidFill>
              </a:rPr>
              <a:t>mysidacés</a:t>
            </a:r>
            <a:r>
              <a:rPr lang="fr-FR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730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5A17CB-E2C9-4BB4-8C85-32822857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951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Salinity</a:t>
            </a:r>
            <a:r>
              <a:rPr lang="fr-FR" dirty="0"/>
              <a:t> – Halin zones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75AFB-B8F4-4CFA-93F1-7B590B5755A4}"/>
              </a:ext>
            </a:extLst>
          </p:cNvPr>
          <p:cNvSpPr txBox="1"/>
          <p:nvPr/>
        </p:nvSpPr>
        <p:spPr>
          <a:xfrm>
            <a:off x="10311927" y="115726"/>
            <a:ext cx="1664238" cy="1277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err="1"/>
              <a:t>Oligohalin</a:t>
            </a:r>
            <a:r>
              <a:rPr lang="fr-FR" dirty="0"/>
              <a:t> 0.5-5</a:t>
            </a:r>
          </a:p>
          <a:p>
            <a:r>
              <a:rPr lang="fr-FR" dirty="0" err="1"/>
              <a:t>Mésohalin</a:t>
            </a:r>
            <a:r>
              <a:rPr lang="fr-FR" dirty="0"/>
              <a:t> 5-18</a:t>
            </a:r>
          </a:p>
          <a:p>
            <a:r>
              <a:rPr lang="fr-FR" dirty="0" err="1"/>
              <a:t>Polyhalin</a:t>
            </a:r>
            <a:r>
              <a:rPr lang="fr-FR" dirty="0"/>
              <a:t> 18-30</a:t>
            </a:r>
          </a:p>
          <a:p>
            <a:endParaRPr lang="fr-FR" sz="1100" dirty="0"/>
          </a:p>
          <a:p>
            <a:r>
              <a:rPr lang="fr-FR" sz="1200" i="1" dirty="0"/>
              <a:t>Source : </a:t>
            </a:r>
            <a:r>
              <a:rPr lang="fr-FR" sz="1200" i="1" dirty="0">
                <a:hlinkClick r:id="rId2"/>
              </a:rPr>
              <a:t>OFB</a:t>
            </a:r>
            <a:endParaRPr lang="fr-FR" sz="1200" i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2EC76B6-D786-4406-9B73-91358415A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96" r="39807"/>
          <a:stretch/>
        </p:blipFill>
        <p:spPr>
          <a:xfrm>
            <a:off x="208440" y="1056969"/>
            <a:ext cx="2700131" cy="40767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E9F6D40-C85C-4ACF-ACA7-146FE8572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77" y="5163562"/>
            <a:ext cx="2324294" cy="159947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695C48-464E-404A-8F0A-D14C3FFB6D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53" r="18479" b="14353"/>
          <a:stretch/>
        </p:blipFill>
        <p:spPr>
          <a:xfrm>
            <a:off x="3314086" y="1057149"/>
            <a:ext cx="5870237" cy="29471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9C34A70-291D-4480-93E9-199FDB5F1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9639" y="1917147"/>
            <a:ext cx="2908177" cy="19096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B70F580-FA70-4A77-A343-D3ADD1BC65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597" r="17399" b="14088"/>
          <a:stretch/>
        </p:blipFill>
        <p:spPr>
          <a:xfrm>
            <a:off x="3236264" y="4004333"/>
            <a:ext cx="5948059" cy="28257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B9EAE0B-79AD-4C39-9C2E-C66F39CF73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65361" y="4510798"/>
            <a:ext cx="2832034" cy="1859662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2FE7BBF-5F3A-4FC9-9797-5A4FA20E5550}"/>
              </a:ext>
            </a:extLst>
          </p:cNvPr>
          <p:cNvCxnSpPr/>
          <p:nvPr/>
        </p:nvCxnSpPr>
        <p:spPr>
          <a:xfrm>
            <a:off x="3035030" y="1056969"/>
            <a:ext cx="0" cy="556756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0C28A07-AC4B-4B7E-8ADB-8016164B23E0}"/>
              </a:ext>
            </a:extLst>
          </p:cNvPr>
          <p:cNvCxnSpPr>
            <a:cxnSpLocks/>
          </p:cNvCxnSpPr>
          <p:nvPr/>
        </p:nvCxnSpPr>
        <p:spPr>
          <a:xfrm flipH="1">
            <a:off x="3132310" y="4004333"/>
            <a:ext cx="894113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876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FC39DB2F-5BFD-4BA3-867D-EC000D346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324" y="905937"/>
            <a:ext cx="9224759" cy="504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8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7A5585-5CB0-454A-A0DA-B5F07111E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6"/>
            <a:ext cx="10515600" cy="1325563"/>
          </a:xfrm>
        </p:spPr>
        <p:txBody>
          <a:bodyPr/>
          <a:lstStyle/>
          <a:p>
            <a:r>
              <a:rPr lang="fr-FR" dirty="0"/>
              <a:t>Fish size classes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66876B-0CE8-4EA2-9D83-E532AAB51FD3}"/>
              </a:ext>
            </a:extLst>
          </p:cNvPr>
          <p:cNvSpPr txBox="1"/>
          <p:nvPr/>
        </p:nvSpPr>
        <p:spPr>
          <a:xfrm>
            <a:off x="6342435" y="346076"/>
            <a:ext cx="53161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Method :</a:t>
            </a:r>
            <a:r>
              <a:rPr lang="fr-FR" dirty="0"/>
              <a:t> {</a:t>
            </a:r>
            <a:r>
              <a:rPr lang="fr-FR" dirty="0" err="1"/>
              <a:t>mixtools</a:t>
            </a:r>
            <a:r>
              <a:rPr lang="fr-FR" dirty="0"/>
              <a:t>}</a:t>
            </a:r>
            <a:endParaRPr lang="fr-FR" u="sng" dirty="0"/>
          </a:p>
          <a:p>
            <a:r>
              <a:rPr lang="fr-FR" dirty="0"/>
              <a:t>Expectation-</a:t>
            </a:r>
            <a:r>
              <a:rPr lang="fr-FR" dirty="0" err="1"/>
              <a:t>maximization</a:t>
            </a:r>
            <a:r>
              <a:rPr lang="fr-FR" dirty="0"/>
              <a:t> </a:t>
            </a:r>
            <a:r>
              <a:rPr lang="fr-FR" dirty="0" err="1"/>
              <a:t>algorithm</a:t>
            </a:r>
            <a:r>
              <a:rPr lang="fr-FR" dirty="0"/>
              <a:t> output for mixtures of 2 normal distributions (</a:t>
            </a:r>
            <a:r>
              <a:rPr lang="fr-FR" dirty="0" err="1"/>
              <a:t>sample</a:t>
            </a:r>
            <a:r>
              <a:rPr lang="fr-FR" dirty="0"/>
              <a:t> 100 000)</a:t>
            </a:r>
          </a:p>
          <a:p>
            <a:endParaRPr lang="fr-F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Automne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 Tous estuaires/zones confondues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56E5A5A-337A-400A-BE43-FB1AC0F35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810" y="2620826"/>
            <a:ext cx="5405790" cy="360487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3EA1721-E428-4E1A-9A08-CA3E7204A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" y="2620826"/>
            <a:ext cx="5405790" cy="36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23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4EDD10-2F00-44D4-A6E1-F6EED938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Sole and </a:t>
            </a:r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CCAD53-8150-49E7-B171-F0E4B10A1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6" y="2181007"/>
            <a:ext cx="813435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err="1"/>
              <a:t>Seabass</a:t>
            </a:r>
            <a:r>
              <a:rPr lang="fr-FR" sz="2400" dirty="0"/>
              <a:t> G0 (&lt; 16 cm): </a:t>
            </a:r>
          </a:p>
          <a:p>
            <a:r>
              <a:rPr lang="fr-FR" sz="2400" dirty="0"/>
              <a:t>Printemps: </a:t>
            </a:r>
            <a:r>
              <a:rPr lang="fr-FR" sz="2400" dirty="0">
                <a:solidFill>
                  <a:schemeClr val="accent6"/>
                </a:solidFill>
              </a:rPr>
              <a:t>amphipodes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r>
              <a:rPr lang="fr-FR" sz="2400" dirty="0"/>
              <a:t>Eté 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</a:p>
          <a:p>
            <a:r>
              <a:rPr lang="fr-FR" sz="2400" dirty="0"/>
              <a:t>Automne: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 &gt;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endParaRPr lang="fr-FR" sz="2400" dirty="0"/>
          </a:p>
          <a:p>
            <a:pPr marL="0" indent="0">
              <a:buNone/>
            </a:pPr>
            <a:r>
              <a:rPr lang="fr-FR" sz="24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2400" dirty="0"/>
              <a:t>Printemps/été: </a:t>
            </a:r>
            <a:r>
              <a:rPr lang="fr-FR" sz="2400" dirty="0">
                <a:solidFill>
                  <a:schemeClr val="accent6"/>
                </a:solidFill>
              </a:rPr>
              <a:t>amphipodes &amp; 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r>
              <a:rPr lang="fr-FR" sz="2400" dirty="0"/>
              <a:t>Automne/hiver : </a:t>
            </a:r>
            <a:r>
              <a:rPr lang="fr-FR" sz="2400" dirty="0">
                <a:solidFill>
                  <a:schemeClr val="accent6"/>
                </a:solidFill>
              </a:rPr>
              <a:t>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endParaRPr lang="fr-FR" sz="2400" dirty="0">
              <a:solidFill>
                <a:schemeClr val="accent1"/>
              </a:solidFill>
            </a:endParaRPr>
          </a:p>
          <a:p>
            <a:pPr marL="0" indent="0" algn="r">
              <a:buNone/>
            </a:pPr>
            <a:r>
              <a:rPr lang="fr-FR" sz="1500" i="1" dirty="0"/>
              <a:t>Source: </a:t>
            </a:r>
            <a:r>
              <a:rPr lang="fr-FR" sz="1500" i="1" dirty="0" err="1"/>
              <a:t>Pasquaud</a:t>
            </a:r>
            <a:r>
              <a:rPr lang="fr-FR" sz="1500" i="1" dirty="0"/>
              <a:t> 2006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34BFA3C-AEEA-41E2-8B05-5BB947699BBD}"/>
              </a:ext>
            </a:extLst>
          </p:cNvPr>
          <p:cNvSpPr txBox="1"/>
          <p:nvPr/>
        </p:nvSpPr>
        <p:spPr>
          <a:xfrm>
            <a:off x="6869978" y="365125"/>
            <a:ext cx="5188672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400" dirty="0"/>
              <a:t>Ecologie bar:</a:t>
            </a:r>
          </a:p>
          <a:p>
            <a:r>
              <a:rPr lang="fr-FR" sz="1400" dirty="0"/>
              <a:t>- Estuarien la 1</a:t>
            </a:r>
            <a:r>
              <a:rPr lang="fr-FR" sz="1400" baseline="30000" dirty="0"/>
              <a:t>ère</a:t>
            </a:r>
            <a:r>
              <a:rPr lang="fr-FR" sz="1400" dirty="0"/>
              <a:t> année (jusqu’à 160mm)</a:t>
            </a:r>
            <a:br>
              <a:rPr lang="fr-FR" sz="1400" dirty="0"/>
            </a:br>
            <a:r>
              <a:rPr lang="fr-FR" sz="1400" dirty="0"/>
              <a:t>- Présence ponctuelle en 2</a:t>
            </a:r>
            <a:r>
              <a:rPr lang="fr-FR" sz="1400" baseline="30000" dirty="0"/>
              <a:t>ème</a:t>
            </a:r>
            <a:r>
              <a:rPr lang="fr-FR" sz="1400" dirty="0"/>
              <a:t> année (jusqu’à 210mm)</a:t>
            </a:r>
          </a:p>
          <a:p>
            <a:endParaRPr lang="fr-FR" sz="1400" dirty="0"/>
          </a:p>
          <a:p>
            <a:r>
              <a:rPr lang="fr-FR" sz="1400" dirty="0"/>
              <a:t>Ecologie sole:</a:t>
            </a:r>
          </a:p>
          <a:p>
            <a:r>
              <a:rPr lang="fr-FR" sz="1400" dirty="0"/>
              <a:t>- Estuarien les 2 premières années (13-14cm fin 1</a:t>
            </a:r>
            <a:r>
              <a:rPr lang="fr-FR" sz="1400" baseline="30000" dirty="0"/>
              <a:t>ère</a:t>
            </a:r>
            <a:r>
              <a:rPr lang="fr-FR" sz="1400" dirty="0"/>
              <a:t>)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i="1" dirty="0"/>
              <a:t>Source: </a:t>
            </a:r>
            <a:r>
              <a:rPr lang="fr-FR" sz="1400" i="1" dirty="0" err="1"/>
              <a:t>Pasquaud</a:t>
            </a:r>
            <a:r>
              <a:rPr lang="fr-FR" sz="1400" i="1" dirty="0"/>
              <a:t> 2006</a:t>
            </a:r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E4273E58-79F0-411C-BBB4-EF620D228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529952"/>
              </p:ext>
            </p:extLst>
          </p:nvPr>
        </p:nvGraphicFramePr>
        <p:xfrm>
          <a:off x="8972551" y="3571875"/>
          <a:ext cx="2978912" cy="147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78912">
                  <a:extLst>
                    <a:ext uri="{9D8B030D-6E8A-4147-A177-3AD203B41FA5}">
                      <a16:colId xmlns:a16="http://schemas.microsoft.com/office/drawing/2014/main" val="201493651"/>
                    </a:ext>
                  </a:extLst>
                </a:gridCol>
              </a:tblGrid>
              <a:tr h="253524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TYPE &amp; 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339988"/>
                  </a:ext>
                </a:extLst>
              </a:tr>
              <a:tr h="253524">
                <a:tc>
                  <a:txBody>
                    <a:bodyPr/>
                    <a:lstStyle/>
                    <a:p>
                      <a:r>
                        <a:rPr lang="fr-FR" dirty="0" err="1">
                          <a:solidFill>
                            <a:schemeClr val="accent1"/>
                          </a:solidFill>
                        </a:rPr>
                        <a:t>Demerso-pellagique</a:t>
                      </a:r>
                      <a:r>
                        <a:rPr lang="fr-FR" dirty="0">
                          <a:solidFill>
                            <a:schemeClr val="accent1"/>
                          </a:solidFill>
                        </a:rPr>
                        <a:t> DCE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099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6"/>
                          </a:solidFill>
                        </a:rPr>
                        <a:t>Benthos REBENT /!\ automne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95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FF0000"/>
                          </a:solidFill>
                        </a:rPr>
                        <a:t>Zooplancton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60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64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18B97C1-429D-47A7-B99C-7FC1F6DD9D2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6" r="15926"/>
          <a:stretch>
            <a:fillRect/>
          </a:stretch>
        </p:blipFill>
        <p:spPr bwMode="auto">
          <a:xfrm>
            <a:off x="490727" y="1042220"/>
            <a:ext cx="3362325" cy="45700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7DA9ED-D318-4446-B41C-0D930C7A0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362" y="891483"/>
            <a:ext cx="4092295" cy="316257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341C97-5B9A-4899-B9A4-F31D2505300A}"/>
              </a:ext>
            </a:extLst>
          </p:cNvPr>
          <p:cNvSpPr txBox="1"/>
          <p:nvPr/>
        </p:nvSpPr>
        <p:spPr>
          <a:xfrm>
            <a:off x="6911039" y="365126"/>
            <a:ext cx="419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1414ED61-DBB0-4663-8789-4890D1683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Gironde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5A38815-05F6-4B9E-A1D7-84B54E5C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764" y="3145197"/>
            <a:ext cx="4138019" cy="3261643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A1730BC-4734-4670-8401-8F9A2F722BDF}"/>
              </a:ext>
            </a:extLst>
          </p:cNvPr>
          <p:cNvSpPr txBox="1"/>
          <p:nvPr/>
        </p:nvSpPr>
        <p:spPr>
          <a:xfrm>
            <a:off x="4567764" y="26527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820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Loire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9CC3FC0-90AF-4522-AFE9-C94413C7E7A9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1"/>
          <a:stretch/>
        </p:blipFill>
        <p:spPr bwMode="auto">
          <a:xfrm>
            <a:off x="926097" y="1042220"/>
            <a:ext cx="3522345" cy="37731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7F0DAB3-882F-4486-8C0B-48BFFA766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343" y="4001032"/>
            <a:ext cx="4816257" cy="260626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EDC754F-D009-4006-B78D-35863E9B2D36}"/>
              </a:ext>
            </a:extLst>
          </p:cNvPr>
          <p:cNvSpPr txBox="1"/>
          <p:nvPr/>
        </p:nvSpPr>
        <p:spPr>
          <a:xfrm>
            <a:off x="6408343" y="35648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B950132-0419-42E2-A15D-F4824C602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646" y="902357"/>
            <a:ext cx="4778154" cy="262912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8BB3ACD-EB7F-4497-8219-3FF1A3D2F8F8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1164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fr-FR" dirty="0"/>
              <a:t>Seine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3325337-2589-4990-8CB1-D219ED252EDC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08" b="18776"/>
          <a:stretch/>
        </p:blipFill>
        <p:spPr bwMode="auto">
          <a:xfrm>
            <a:off x="440263" y="1500387"/>
            <a:ext cx="4557395" cy="2825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EEB6208-9ED4-463C-A044-62952B0CB013}"/>
              </a:ext>
            </a:extLst>
          </p:cNvPr>
          <p:cNvSpPr txBox="1"/>
          <p:nvPr/>
        </p:nvSpPr>
        <p:spPr>
          <a:xfrm>
            <a:off x="581025" y="1148677"/>
            <a:ext cx="45573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Macrobenthos</a:t>
            </a:r>
            <a:r>
              <a:rPr lang="fr-FR" dirty="0"/>
              <a:t> sampling (REBENT)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41C1638-01C4-4157-A0FA-79DE6251B0AB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96B6D2F-45C3-4697-AEB5-BF3F74BF4114}"/>
              </a:ext>
            </a:extLst>
          </p:cNvPr>
          <p:cNvSpPr txBox="1"/>
          <p:nvPr/>
        </p:nvSpPr>
        <p:spPr>
          <a:xfrm>
            <a:off x="6222720" y="36084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98E94D2-EABF-4240-AE2A-E69CA50A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857" y="784631"/>
            <a:ext cx="5281118" cy="264436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34A9997-0F0A-4102-95D4-C2E82C079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720" y="4040586"/>
            <a:ext cx="5243014" cy="26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044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47CAA2-1545-4D59-838E-79787B06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Gironde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3C190C1-472F-482E-B783-A69AC0694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2015"/>
            <a:ext cx="4587638" cy="32159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9E00C7C-3FB4-407B-A806-E9F990171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239" y="2002015"/>
            <a:ext cx="4397121" cy="32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404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7737</TotalTime>
  <Words>404</Words>
  <Application>Microsoft Office PowerPoint</Application>
  <PresentationFormat>Grand écran</PresentationFormat>
  <Paragraphs>77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Symbol</vt:lpstr>
      <vt:lpstr>Thème Office</vt:lpstr>
      <vt:lpstr>POMET (DCE): fish &amp; demerso-pellagic preys  vs  REBENT: benthic preys</vt:lpstr>
      <vt:lpstr>Salinity – Halin zones</vt:lpstr>
      <vt:lpstr>Présentation PowerPoint</vt:lpstr>
      <vt:lpstr>Fish size classes</vt:lpstr>
      <vt:lpstr>Sole and seabass preys</vt:lpstr>
      <vt:lpstr>Gironde biota sampling</vt:lpstr>
      <vt:lpstr>Loire biota sampling</vt:lpstr>
      <vt:lpstr>Seine biota sampling</vt:lpstr>
      <vt:lpstr>Gironde</vt:lpstr>
      <vt:lpstr>Loire</vt:lpstr>
      <vt:lpstr>Seine</vt:lpstr>
      <vt:lpstr>Macrobenthic results</vt:lpstr>
      <vt:lpstr>Shrimp biomass (DCE POMET)</vt:lpstr>
      <vt:lpstr>Fish abondance / Densité d’automne, toutes masses d’eau confondues</vt:lpstr>
      <vt:lpstr>Sole abondance vs benthos</vt:lpstr>
      <vt:lpstr>Seabass abundance vs shrimps biomass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Florence Mounier</dc:creator>
  <cp:lastModifiedBy>Florence Mounier</cp:lastModifiedBy>
  <cp:revision>45</cp:revision>
  <dcterms:created xsi:type="dcterms:W3CDTF">2026-02-05T06:58:06Z</dcterms:created>
  <dcterms:modified xsi:type="dcterms:W3CDTF">2026-02-12T15:03:37Z</dcterms:modified>
</cp:coreProperties>
</file>